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58" r:id="rId4"/>
    <p:sldId id="261" r:id="rId5"/>
    <p:sldId id="260" r:id="rId6"/>
    <p:sldId id="259"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2814" y="-9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showLegendKey val="0"/>
            <c:showVal val="0"/>
            <c:showCatName val="1"/>
            <c:showSerName val="0"/>
            <c:showPercent val="1"/>
            <c:showBubbleSize val="0"/>
            <c:showLeaderLines val="1"/>
          </c:dLbls>
          <c:cat>
            <c:strRef>
              <c:f>Sheet1!$A$1:$A$6</c:f>
              <c:strCache>
                <c:ptCount val="6"/>
                <c:pt idx="1">
                  <c:v>African American</c:v>
                </c:pt>
                <c:pt idx="2">
                  <c:v>non-Hispanic White</c:v>
                </c:pt>
                <c:pt idx="3">
                  <c:v>Hispanic</c:v>
                </c:pt>
                <c:pt idx="4">
                  <c:v>Native American</c:v>
                </c:pt>
                <c:pt idx="5">
                  <c:v>Asian</c:v>
                </c:pt>
              </c:strCache>
            </c:strRef>
          </c:cat>
          <c:val>
            <c:numRef>
              <c:f>Sheet1!$B$1:$B$6</c:f>
              <c:numCache>
                <c:formatCode>0%</c:formatCode>
                <c:ptCount val="6"/>
                <c:pt idx="1">
                  <c:v>0.42</c:v>
                </c:pt>
                <c:pt idx="2">
                  <c:v>0.39</c:v>
                </c:pt>
                <c:pt idx="3">
                  <c:v>0.13</c:v>
                </c:pt>
                <c:pt idx="4">
                  <c:v>0.04</c:v>
                </c:pt>
                <c:pt idx="5">
                  <c:v>0.02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471E8-0770-1340-9603-2ED3498C5A74}" type="datetimeFigureOut">
              <a:rPr lang="en-US" smtClean="0"/>
              <a:t>9/30/2013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AFCF4-6E72-944D-BE67-B9016BE007CD}" type="slidenum">
              <a:rPr lang="en-US" smtClean="0"/>
              <a:t>‹#›</a:t>
            </a:fld>
            <a:endParaRPr lang="en-US"/>
          </a:p>
        </p:txBody>
      </p:sp>
    </p:spTree>
    <p:extLst>
      <p:ext uri="{BB962C8B-B14F-4D97-AF65-F5344CB8AC3E}">
        <p14:creationId xmlns:p14="http://schemas.microsoft.com/office/powerpoint/2010/main" val="41836085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AFCF4-6E72-944D-BE67-B9016BE007CD}" type="slidenum">
              <a:rPr lang="en-US" smtClean="0"/>
              <a:t>5</a:t>
            </a:fld>
            <a:endParaRPr lang="en-US"/>
          </a:p>
        </p:txBody>
      </p:sp>
    </p:spTree>
    <p:extLst>
      <p:ext uri="{BB962C8B-B14F-4D97-AF65-F5344CB8AC3E}">
        <p14:creationId xmlns:p14="http://schemas.microsoft.com/office/powerpoint/2010/main" val="176767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9/30/2013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9/30/2013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9/30/2013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9/30/2013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msnbcmedia.msn.com/i/MSNBC/Sections/NEWS/z-pdf-archive/homeless.pdf" TargetMode="External"/><Relationship Id="rId3" Type="http://schemas.openxmlformats.org/officeDocument/2006/relationships/hyperlink" Target="http://www.mahomeless.org" TargetMode="External"/><Relationship Id="rId7" Type="http://schemas.openxmlformats.org/officeDocument/2006/relationships/hyperlink" Target="http://www.berkshirefoodproject.org/" TargetMode="External"/><Relationship Id="rId2" Type="http://schemas.openxmlformats.org/officeDocument/2006/relationships/hyperlink" Target="http://www.horizonsforhomelesschildren.org" TargetMode="External"/><Relationship Id="rId1" Type="http://schemas.openxmlformats.org/officeDocument/2006/relationships/slideLayout" Target="../slideLayouts/slideLayout2.xml"/><Relationship Id="rId6" Type="http://schemas.openxmlformats.org/officeDocument/2006/relationships/hyperlink" Target="http://www.homelessofhc.org/" TargetMode="External"/><Relationship Id="rId5" Type="http://schemas.openxmlformats.org/officeDocument/2006/relationships/hyperlink" Target="http://www.pbs.org/now/shows/526/homeless-facts.html" TargetMode="External"/><Relationship Id="rId4" Type="http://schemas.openxmlformats.org/officeDocument/2006/relationships/hyperlink" Target="http://www.nationalhomeles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8FCJKZv__z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Williams Homeless Outreach</a:t>
            </a:r>
            <a:endParaRPr lang="en-US" dirty="0"/>
          </a:p>
        </p:txBody>
      </p:sp>
      <p:sp>
        <p:nvSpPr>
          <p:cNvPr id="3" name="Subtitle 2"/>
          <p:cNvSpPr>
            <a:spLocks noGrp="1"/>
          </p:cNvSpPr>
          <p:nvPr>
            <p:ph type="subTitle" idx="1"/>
          </p:nvPr>
        </p:nvSpPr>
        <p:spPr/>
        <p:txBody>
          <a:bodyPr/>
          <a:lstStyle/>
          <a:p>
            <a:r>
              <a:rPr lang="en-US" dirty="0" smtClean="0"/>
              <a:t>Info. Meeting 9/23/13</a:t>
            </a:r>
          </a:p>
          <a:p>
            <a:r>
              <a:rPr lang="en-US" dirty="0" smtClean="0"/>
              <a:t>5pm, Griffin 4</a:t>
            </a:r>
            <a:endParaRPr lang="en-US" dirty="0"/>
          </a:p>
        </p:txBody>
      </p:sp>
    </p:spTree>
    <p:extLst>
      <p:ext uri="{BB962C8B-B14F-4D97-AF65-F5344CB8AC3E}">
        <p14:creationId xmlns:p14="http://schemas.microsoft.com/office/powerpoint/2010/main" val="245631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hlinkClick r:id="rId2"/>
              </a:rPr>
              <a:t>http://</a:t>
            </a:r>
            <a:r>
              <a:rPr lang="en-US" dirty="0" smtClean="0">
                <a:hlinkClick r:id="rId2"/>
              </a:rPr>
              <a:t>www.horizonsforhomelesschildren.org</a:t>
            </a:r>
            <a:endParaRPr lang="en-US" dirty="0" smtClean="0"/>
          </a:p>
          <a:p>
            <a:r>
              <a:rPr lang="en-US" dirty="0">
                <a:hlinkClick r:id="rId3"/>
              </a:rPr>
              <a:t>http://</a:t>
            </a:r>
            <a:r>
              <a:rPr lang="en-US" dirty="0" smtClean="0">
                <a:hlinkClick r:id="rId3"/>
              </a:rPr>
              <a:t>www.mahomeless.org</a:t>
            </a:r>
            <a:endParaRPr lang="en-US" dirty="0" smtClean="0"/>
          </a:p>
          <a:p>
            <a:r>
              <a:rPr lang="en-US" dirty="0">
                <a:hlinkClick r:id="rId4"/>
              </a:rPr>
              <a:t>http://</a:t>
            </a:r>
            <a:r>
              <a:rPr lang="en-US" dirty="0" smtClean="0">
                <a:hlinkClick r:id="rId4"/>
              </a:rPr>
              <a:t>www.nationalhomeless.org</a:t>
            </a:r>
            <a:endParaRPr lang="en-US" dirty="0" smtClean="0"/>
          </a:p>
          <a:p>
            <a:r>
              <a:rPr lang="en-US" dirty="0">
                <a:hlinkClick r:id="rId5"/>
              </a:rPr>
              <a:t>http://www.pbs.org/now/shows/526/homeless-</a:t>
            </a:r>
            <a:r>
              <a:rPr lang="en-US" dirty="0" smtClean="0">
                <a:hlinkClick r:id="rId5"/>
              </a:rPr>
              <a:t>facts.html</a:t>
            </a:r>
            <a:endParaRPr lang="en-US" dirty="0" smtClean="0"/>
          </a:p>
          <a:p>
            <a:r>
              <a:rPr lang="en-US" dirty="0">
                <a:hlinkClick r:id="rId6"/>
              </a:rPr>
              <a:t>http://www.homelessofhc.org</a:t>
            </a:r>
            <a:r>
              <a:rPr lang="en-US" dirty="0" smtClean="0">
                <a:hlinkClick r:id="rId6"/>
              </a:rPr>
              <a:t>/</a:t>
            </a:r>
            <a:endParaRPr lang="en-US" dirty="0" smtClean="0"/>
          </a:p>
          <a:p>
            <a:r>
              <a:rPr lang="en-US" dirty="0" smtClean="0">
                <a:hlinkClick r:id="rId7"/>
              </a:rPr>
              <a:t>http</a:t>
            </a:r>
            <a:r>
              <a:rPr lang="en-US" dirty="0">
                <a:hlinkClick r:id="rId7"/>
              </a:rPr>
              <a:t>://</a:t>
            </a:r>
            <a:r>
              <a:rPr lang="en-US" dirty="0" smtClean="0">
                <a:hlinkClick r:id="rId7"/>
              </a:rPr>
              <a:t>www.berkshirefoodproject.org/</a:t>
            </a:r>
            <a:r>
              <a:rPr lang="en-US" dirty="0" smtClean="0"/>
              <a:t> </a:t>
            </a:r>
          </a:p>
          <a:p>
            <a:r>
              <a:rPr lang="en-US" dirty="0">
                <a:hlinkClick r:id="rId8"/>
              </a:rPr>
              <a:t>http://</a:t>
            </a:r>
            <a:r>
              <a:rPr lang="en-US" dirty="0" smtClean="0">
                <a:hlinkClick r:id="rId8"/>
              </a:rPr>
              <a:t>msnbcmedia.msn.com/i/MSNBC/Sections/NEWS/z-pdf-archive/homeless.pdf</a:t>
            </a:r>
            <a:r>
              <a:rPr lang="en-US" dirty="0" smtClean="0"/>
              <a:t> </a:t>
            </a:r>
            <a:endParaRPr lang="en-US" dirty="0"/>
          </a:p>
          <a:p>
            <a:endParaRPr lang="en-US" dirty="0"/>
          </a:p>
        </p:txBody>
      </p:sp>
      <p:sp>
        <p:nvSpPr>
          <p:cNvPr id="3" name="Title 2"/>
          <p:cNvSpPr>
            <a:spLocks noGrp="1"/>
          </p:cNvSpPr>
          <p:nvPr>
            <p:ph type="title"/>
          </p:nvPr>
        </p:nvSpPr>
        <p:spPr/>
        <p:txBody>
          <a:bodyPr/>
          <a:lstStyle/>
          <a:p>
            <a:r>
              <a:rPr lang="en-US" dirty="0" smtClean="0"/>
              <a:t>Sources</a:t>
            </a:r>
            <a:endParaRPr lang="en-US" dirty="0"/>
          </a:p>
        </p:txBody>
      </p:sp>
    </p:spTree>
    <p:extLst>
      <p:ext uri="{BB962C8B-B14F-4D97-AF65-F5344CB8AC3E}">
        <p14:creationId xmlns:p14="http://schemas.microsoft.com/office/powerpoint/2010/main" val="2554063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Low paying job/ loss of job</a:t>
            </a:r>
            <a:endParaRPr lang="en-US" dirty="0"/>
          </a:p>
          <a:p>
            <a:r>
              <a:rPr lang="en-GB" dirty="0"/>
              <a:t>Lack of Affordable Housing</a:t>
            </a:r>
            <a:endParaRPr lang="en-US" dirty="0"/>
          </a:p>
          <a:p>
            <a:r>
              <a:rPr lang="en-GB" dirty="0"/>
              <a:t>Lack of Affordable Health Care</a:t>
            </a:r>
            <a:endParaRPr lang="en-US" dirty="0"/>
          </a:p>
          <a:p>
            <a:r>
              <a:rPr lang="en-GB" dirty="0"/>
              <a:t>Natural Disaster (</a:t>
            </a:r>
            <a:r>
              <a:rPr lang="en-GB"/>
              <a:t>Hurricane </a:t>
            </a:r>
            <a:r>
              <a:rPr lang="en-GB" smtClean="0"/>
              <a:t>Irene, </a:t>
            </a:r>
            <a:r>
              <a:rPr lang="en-GB" dirty="0"/>
              <a:t>2011) </a:t>
            </a:r>
            <a:endParaRPr lang="en-US" dirty="0"/>
          </a:p>
          <a:p>
            <a:r>
              <a:rPr lang="en-GB" dirty="0"/>
              <a:t>Domestic Violence </a:t>
            </a:r>
            <a:endParaRPr lang="en-US" dirty="0"/>
          </a:p>
          <a:p>
            <a:r>
              <a:rPr lang="en-GB" dirty="0"/>
              <a:t>Substance Abuse</a:t>
            </a:r>
            <a:endParaRPr lang="en-US" dirty="0"/>
          </a:p>
          <a:p>
            <a:r>
              <a:rPr lang="en-GB" dirty="0"/>
              <a:t>Family Instability/Crisis</a:t>
            </a:r>
            <a:endParaRPr lang="en-US" dirty="0"/>
          </a:p>
          <a:p>
            <a:r>
              <a:rPr lang="en-GB" dirty="0"/>
              <a:t>Physical/Mental Disability</a:t>
            </a:r>
            <a:endParaRPr lang="en-US" dirty="0"/>
          </a:p>
          <a:p>
            <a:r>
              <a:rPr lang="en-GB" dirty="0"/>
              <a:t>Catastrophic Illness</a:t>
            </a:r>
            <a:endParaRPr lang="en-US" dirty="0"/>
          </a:p>
          <a:p>
            <a:endParaRPr lang="en-US" dirty="0"/>
          </a:p>
        </p:txBody>
      </p:sp>
      <p:sp>
        <p:nvSpPr>
          <p:cNvPr id="3" name="Title 2"/>
          <p:cNvSpPr>
            <a:spLocks noGrp="1"/>
          </p:cNvSpPr>
          <p:nvPr>
            <p:ph type="title"/>
          </p:nvPr>
        </p:nvSpPr>
        <p:spPr/>
        <p:txBody>
          <a:bodyPr>
            <a:normAutofit fontScale="90000"/>
          </a:bodyPr>
          <a:lstStyle/>
          <a:p>
            <a:r>
              <a:rPr lang="en-GB" dirty="0"/>
              <a:t>There is not one single cause that leads to </a:t>
            </a:r>
            <a:r>
              <a:rPr lang="en-GB" dirty="0" smtClean="0"/>
              <a:t>homelessness </a:t>
            </a:r>
            <a:endParaRPr lang="en-US" dirty="0"/>
          </a:p>
        </p:txBody>
      </p:sp>
    </p:spTree>
    <p:extLst>
      <p:ext uri="{BB962C8B-B14F-4D97-AF65-F5344CB8AC3E}">
        <p14:creationId xmlns:p14="http://schemas.microsoft.com/office/powerpoint/2010/main" val="2779940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National Demographics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6110191"/>
              </p:ext>
            </p:extLst>
          </p:nvPr>
        </p:nvGraphicFramePr>
        <p:xfrm>
          <a:off x="871538" y="2674938"/>
          <a:ext cx="3814483" cy="3451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837940069"/>
              </p:ext>
            </p:extLst>
          </p:nvPr>
        </p:nvGraphicFramePr>
        <p:xfrm>
          <a:off x="250321" y="2010832"/>
          <a:ext cx="5245100" cy="38290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71538" y="5479831"/>
            <a:ext cx="2855607" cy="646331"/>
          </a:xfrm>
          <a:prstGeom prst="rect">
            <a:avLst/>
          </a:prstGeom>
          <a:noFill/>
        </p:spPr>
        <p:txBody>
          <a:bodyPr wrap="square" rtlCol="0">
            <a:spAutoFit/>
          </a:bodyPr>
          <a:lstStyle/>
          <a:p>
            <a:r>
              <a:rPr lang="en-US" dirty="0" smtClean="0"/>
              <a:t>(Source: U.S. Conference of Mayors, 2006)</a:t>
            </a:r>
            <a:endParaRPr lang="en-US" dirty="0"/>
          </a:p>
        </p:txBody>
      </p:sp>
      <p:sp>
        <p:nvSpPr>
          <p:cNvPr id="8" name="TextBox 7"/>
          <p:cNvSpPr txBox="1"/>
          <p:nvPr/>
        </p:nvSpPr>
        <p:spPr>
          <a:xfrm>
            <a:off x="4954304" y="2674938"/>
            <a:ext cx="3732496" cy="2031325"/>
          </a:xfrm>
          <a:prstGeom prst="rect">
            <a:avLst/>
          </a:prstGeom>
          <a:noFill/>
        </p:spPr>
        <p:txBody>
          <a:bodyPr wrap="square" rtlCol="0">
            <a:spAutoFit/>
          </a:bodyPr>
          <a:lstStyle/>
          <a:p>
            <a:pPr marL="285750" indent="-285750">
              <a:buFont typeface="Arial"/>
              <a:buChar char="•"/>
            </a:pPr>
            <a:r>
              <a:rPr lang="en-US" dirty="0" smtClean="0"/>
              <a:t>In 2009, family homelessness accounted for 41% of the nation’s homeless population, and was the fastest growing sub-population of homelessness. (Source: National Coalition for the Homelessness)</a:t>
            </a:r>
            <a:endParaRPr lang="en-US" dirty="0"/>
          </a:p>
        </p:txBody>
      </p:sp>
      <p:sp>
        <p:nvSpPr>
          <p:cNvPr id="10" name="TextBox 9"/>
          <p:cNvSpPr txBox="1"/>
          <p:nvPr/>
        </p:nvSpPr>
        <p:spPr>
          <a:xfrm>
            <a:off x="4954304" y="4706263"/>
            <a:ext cx="3732496" cy="1754327"/>
          </a:xfrm>
          <a:prstGeom prst="rect">
            <a:avLst/>
          </a:prstGeom>
          <a:noFill/>
        </p:spPr>
        <p:txBody>
          <a:bodyPr wrap="square" rtlCol="0">
            <a:spAutoFit/>
          </a:bodyPr>
          <a:lstStyle/>
          <a:p>
            <a:pPr marL="285750" indent="-285750">
              <a:buFont typeface="Arial"/>
              <a:buChar char="•"/>
            </a:pPr>
            <a:r>
              <a:rPr lang="en-US" dirty="0" smtClean="0"/>
              <a:t>Veterans are at the greatest risk for homelessness, with a 1 in 10 chance of experiencing it over the course of the year. (Source: 2009 Annual Homeless Assessment Report)</a:t>
            </a:r>
            <a:endParaRPr lang="en-US" dirty="0"/>
          </a:p>
        </p:txBody>
      </p:sp>
    </p:spTree>
    <p:extLst>
      <p:ext uri="{BB962C8B-B14F-4D97-AF65-F5344CB8AC3E}">
        <p14:creationId xmlns:p14="http://schemas.microsoft.com/office/powerpoint/2010/main" val="1749550163"/>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effectLst>
                  <a:outerShdw blurRad="50800" dist="38100" dir="2700000" algn="tl">
                    <a:srgbClr val="000000">
                      <a:alpha val="40000"/>
                    </a:srgbClr>
                  </a:outerShdw>
                </a:effectLst>
              </a:rPr>
              <a:t>Massachusetts Definition “</a:t>
            </a:r>
            <a:r>
              <a:rPr lang="en-US" dirty="0">
                <a:effectLst>
                  <a:outerShdw blurRad="50800" dist="38100" dir="2700000" algn="tl">
                    <a:srgbClr val="000000">
                      <a:alpha val="40000"/>
                    </a:srgbClr>
                  </a:outerShdw>
                </a:effectLst>
              </a:rPr>
              <a:t>an individual who both lacks a fixed, regular and adequate nighttime residence and who resides in emergency or transitional shelter programs, or who lives in places not designed for human habitation such as cars, abandoned buildings, the woods or the street. ”</a:t>
            </a:r>
          </a:p>
          <a:p>
            <a:r>
              <a:rPr lang="en-US" dirty="0" smtClean="0">
                <a:effectLst>
                  <a:outerShdw blurRad="50800" dist="38100" dir="2700000" algn="tl">
                    <a:srgbClr val="000000">
                      <a:alpha val="40000"/>
                    </a:srgbClr>
                  </a:outerShdw>
                </a:effectLst>
              </a:rPr>
              <a:t>The </a:t>
            </a:r>
            <a:r>
              <a:rPr lang="en-US" dirty="0">
                <a:effectLst>
                  <a:outerShdw blurRad="50800" dist="38100" dir="2700000" algn="tl">
                    <a:srgbClr val="000000">
                      <a:alpha val="40000"/>
                    </a:srgbClr>
                  </a:outerShdw>
                </a:effectLst>
              </a:rPr>
              <a:t>average age of a person experiencing homelessness in </a:t>
            </a:r>
            <a:r>
              <a:rPr lang="en-US" dirty="0" smtClean="0">
                <a:effectLst>
                  <a:outerShdw blurRad="50800" dist="38100" dir="2700000" algn="tl">
                    <a:srgbClr val="000000">
                      <a:alpha val="40000"/>
                    </a:srgbClr>
                  </a:outerShdw>
                </a:effectLst>
              </a:rPr>
              <a:t>MA  </a:t>
            </a:r>
            <a:r>
              <a:rPr lang="en-US" dirty="0">
                <a:effectLst>
                  <a:outerShdw blurRad="50800" dist="38100" dir="2700000" algn="tl">
                    <a:srgbClr val="000000">
                      <a:alpha val="40000"/>
                    </a:srgbClr>
                  </a:outerShdw>
                </a:effectLst>
              </a:rPr>
              <a:t>is 8 years old. </a:t>
            </a:r>
          </a:p>
          <a:p>
            <a:pPr lvl="0"/>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Local Demographics</a:t>
            </a:r>
            <a:endParaRPr lang="en-US" dirty="0"/>
          </a:p>
        </p:txBody>
      </p:sp>
    </p:spTree>
    <p:extLst>
      <p:ext uri="{BB962C8B-B14F-4D97-AF65-F5344CB8AC3E}">
        <p14:creationId xmlns:p14="http://schemas.microsoft.com/office/powerpoint/2010/main" val="25744216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Berkshire County</a:t>
            </a:r>
            <a:endParaRPr lang="en-US" dirty="0"/>
          </a:p>
        </p:txBody>
      </p:sp>
      <p:sp>
        <p:nvSpPr>
          <p:cNvPr id="5" name="Content Placeholder 4"/>
          <p:cNvSpPr>
            <a:spLocks noGrp="1"/>
          </p:cNvSpPr>
          <p:nvPr>
            <p:ph idx="1"/>
          </p:nvPr>
        </p:nvSpPr>
        <p:spPr>
          <a:xfrm>
            <a:off x="872067" y="5366546"/>
            <a:ext cx="7408333" cy="1081609"/>
          </a:xfrm>
        </p:spPr>
        <p:txBody>
          <a:bodyPr>
            <a:normAutofit fontScale="77500" lnSpcReduction="20000"/>
          </a:bodyPr>
          <a:lstStyle/>
          <a:p>
            <a:pPr marL="0" indent="0">
              <a:buNone/>
            </a:pPr>
            <a:r>
              <a:rPr lang="en-US" dirty="0">
                <a:effectLst>
                  <a:outerShdw blurRad="50800" dist="38100" dir="2700000" algn="tl">
                    <a:srgbClr val="000000">
                      <a:alpha val="40000"/>
                    </a:srgbClr>
                  </a:outerShdw>
                </a:effectLst>
              </a:rPr>
              <a:t>Stats on homelessness in Berkshire County (BC) unavailable, but proportion </a:t>
            </a:r>
            <a:r>
              <a:rPr lang="en-US" dirty="0" smtClean="0">
                <a:effectLst>
                  <a:outerShdw blurRad="50800" dist="38100" dir="2700000" algn="tl">
                    <a:srgbClr val="000000">
                      <a:alpha val="40000"/>
                    </a:srgbClr>
                  </a:outerShdw>
                </a:effectLst>
              </a:rPr>
              <a:t>of </a:t>
            </a:r>
            <a:r>
              <a:rPr lang="en-US" dirty="0">
                <a:effectLst>
                  <a:outerShdw blurRad="50800" dist="38100" dir="2700000" algn="tl">
                    <a:srgbClr val="000000">
                      <a:alpha val="40000"/>
                    </a:srgbClr>
                  </a:outerShdw>
                </a:effectLst>
              </a:rPr>
              <a:t>BC below the poverty line in the Adams/North Adams area, 5 miles East of Williamstown , ranges from 22% to 40%. </a:t>
            </a:r>
            <a:endParaRPr lang="en-US" dirty="0" smtClean="0">
              <a:effectLst>
                <a:outerShdw blurRad="50800" dist="38100" dir="2700000" algn="tl">
                  <a:srgbClr val="000000">
                    <a:alpha val="40000"/>
                  </a:srgbClr>
                </a:outerShdw>
              </a:effectLst>
            </a:endParaRPr>
          </a:p>
          <a:p>
            <a:pPr marL="0" indent="0">
              <a:buNone/>
            </a:pPr>
            <a:r>
              <a:rPr lang="en-US" dirty="0" smtClean="0">
                <a:effectLst>
                  <a:outerShdw blurRad="50800" dist="38100" dir="2700000" algn="tl">
                    <a:srgbClr val="000000">
                      <a:alpha val="40000"/>
                    </a:srgbClr>
                  </a:outerShdw>
                </a:effectLst>
              </a:rPr>
              <a:t>Source</a:t>
            </a:r>
            <a:r>
              <a:rPr lang="en-US" dirty="0">
                <a:effectLst>
                  <a:outerShdw blurRad="50800" dist="38100" dir="2700000" algn="tl">
                    <a:srgbClr val="000000">
                      <a:alpha val="40000"/>
                    </a:srgbClr>
                  </a:outerShdw>
                </a:effectLst>
              </a:rPr>
              <a:t>: http://</a:t>
            </a:r>
            <a:r>
              <a:rPr lang="en-US" dirty="0" err="1">
                <a:effectLst>
                  <a:outerShdw blurRad="50800" dist="38100" dir="2700000" algn="tl">
                    <a:srgbClr val="000000">
                      <a:alpha val="40000"/>
                    </a:srgbClr>
                  </a:outerShdw>
                </a:effectLst>
              </a:rPr>
              <a:t>www.city-data.com</a:t>
            </a:r>
            <a:r>
              <a:rPr lang="en-US" dirty="0">
                <a:effectLst>
                  <a:outerShdw blurRad="50800" dist="38100" dir="2700000" algn="tl">
                    <a:srgbClr val="000000">
                      <a:alpha val="40000"/>
                    </a:srgbClr>
                  </a:outerShdw>
                </a:effectLst>
              </a:rPr>
              <a:t>/county/</a:t>
            </a:r>
            <a:r>
              <a:rPr lang="en-US" dirty="0" err="1">
                <a:effectLst>
                  <a:outerShdw blurRad="50800" dist="38100" dir="2700000" algn="tl">
                    <a:srgbClr val="000000">
                      <a:alpha val="40000"/>
                    </a:srgbClr>
                  </a:outerShdw>
                </a:effectLst>
              </a:rPr>
              <a:t>Berkshire_County-</a:t>
            </a:r>
            <a:r>
              <a:rPr lang="en-US" dirty="0" err="1" smtClean="0">
                <a:effectLst>
                  <a:outerShdw blurRad="50800" dist="38100" dir="2700000" algn="tl">
                    <a:srgbClr val="000000">
                      <a:alpha val="40000"/>
                    </a:srgbClr>
                  </a:outerShdw>
                </a:effectLst>
              </a:rPr>
              <a:t>MA.html</a:t>
            </a:r>
            <a:endParaRPr lang="en-US" dirty="0">
              <a:effectLst>
                <a:outerShdw blurRad="50800" dist="38100" dir="2700000" algn="tl">
                  <a:srgbClr val="000000">
                    <a:alpha val="40000"/>
                  </a:srgbClr>
                </a:outerShdw>
              </a:effectLst>
            </a:endParaRPr>
          </a:p>
        </p:txBody>
      </p:sp>
      <p:pic>
        <p:nvPicPr>
          <p:cNvPr id="6" name="Picture 5" descr="Screen Shot 2013-09-21 at 14.35.5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23571" y="1423618"/>
            <a:ext cx="5294131" cy="3799820"/>
          </a:xfrm>
          <a:prstGeom prst="rect">
            <a:avLst/>
          </a:prstGeom>
        </p:spPr>
      </p:pic>
      <p:cxnSp>
        <p:nvCxnSpPr>
          <p:cNvPr id="8" name="Straight Arrow Connector 7"/>
          <p:cNvCxnSpPr/>
          <p:nvPr/>
        </p:nvCxnSpPr>
        <p:spPr>
          <a:xfrm>
            <a:off x="1995714" y="2006600"/>
            <a:ext cx="220798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954305" y="2006600"/>
            <a:ext cx="1232409" cy="1400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775857" y="4436346"/>
            <a:ext cx="10874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390062" y="4251680"/>
            <a:ext cx="1385014" cy="369332"/>
          </a:xfrm>
          <a:prstGeom prst="rect">
            <a:avLst/>
          </a:prstGeom>
          <a:noFill/>
        </p:spPr>
        <p:txBody>
          <a:bodyPr wrap="square" rtlCol="0">
            <a:spAutoFit/>
          </a:bodyPr>
          <a:lstStyle/>
          <a:p>
            <a:r>
              <a:rPr lang="en-US" dirty="0" smtClean="0"/>
              <a:t>Pittsfield</a:t>
            </a:r>
            <a:endParaRPr lang="en-US" dirty="0"/>
          </a:p>
        </p:txBody>
      </p:sp>
      <p:sp>
        <p:nvSpPr>
          <p:cNvPr id="15" name="TextBox 14"/>
          <p:cNvSpPr txBox="1"/>
          <p:nvPr/>
        </p:nvSpPr>
        <p:spPr>
          <a:xfrm>
            <a:off x="457199" y="1778641"/>
            <a:ext cx="1778497" cy="369332"/>
          </a:xfrm>
          <a:prstGeom prst="rect">
            <a:avLst/>
          </a:prstGeom>
          <a:noFill/>
        </p:spPr>
        <p:txBody>
          <a:bodyPr wrap="square" rtlCol="0">
            <a:spAutoFit/>
          </a:bodyPr>
          <a:lstStyle/>
          <a:p>
            <a:r>
              <a:rPr lang="en-US" dirty="0" smtClean="0"/>
              <a:t>Williamstown</a:t>
            </a:r>
            <a:endParaRPr lang="en-US" dirty="0"/>
          </a:p>
        </p:txBody>
      </p:sp>
      <p:sp>
        <p:nvSpPr>
          <p:cNvPr id="16" name="TextBox 15"/>
          <p:cNvSpPr txBox="1"/>
          <p:nvPr/>
        </p:nvSpPr>
        <p:spPr>
          <a:xfrm>
            <a:off x="6029631" y="1821934"/>
            <a:ext cx="1550455" cy="369332"/>
          </a:xfrm>
          <a:prstGeom prst="rect">
            <a:avLst/>
          </a:prstGeom>
          <a:noFill/>
        </p:spPr>
        <p:txBody>
          <a:bodyPr wrap="square" rtlCol="0">
            <a:spAutoFit/>
          </a:bodyPr>
          <a:lstStyle/>
          <a:p>
            <a:r>
              <a:rPr lang="en-US" dirty="0" smtClean="0"/>
              <a:t>North Adams</a:t>
            </a:r>
            <a:endParaRPr lang="en-US" dirty="0"/>
          </a:p>
        </p:txBody>
      </p:sp>
    </p:spTree>
    <p:extLst>
      <p:ext uri="{BB962C8B-B14F-4D97-AF65-F5344CB8AC3E}">
        <p14:creationId xmlns:p14="http://schemas.microsoft.com/office/powerpoint/2010/main" val="14100358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hlinkClick r:id="rId2"/>
              </a:rPr>
              <a:t>http://www.youtube.com/watch?v=</a:t>
            </a:r>
            <a:r>
              <a:rPr lang="en-US" dirty="0" smtClean="0">
                <a:hlinkClick r:id="rId2"/>
              </a:rPr>
              <a:t>8FCJKZv__zY</a:t>
            </a:r>
            <a:endParaRPr lang="en-US" dirty="0" smtClean="0"/>
          </a:p>
          <a:p>
            <a:r>
              <a:rPr lang="en-US" dirty="0" smtClean="0"/>
              <a:t>1 in 45 U.S. Children=homeless each year (</a:t>
            </a:r>
            <a:r>
              <a:rPr lang="en-US" dirty="0"/>
              <a:t>Source: America’s Youngest Outcasts: State Report Card on Child Homelessness, National Center on Family Homelessness</a:t>
            </a:r>
            <a:r>
              <a:rPr lang="en-US" dirty="0" smtClean="0"/>
              <a:t>)</a:t>
            </a:r>
          </a:p>
          <a:p>
            <a:r>
              <a:rPr lang="en-US" dirty="0"/>
              <a:t>Impact of Homelessness on </a:t>
            </a:r>
            <a:r>
              <a:rPr lang="en-US" dirty="0" smtClean="0"/>
              <a:t>Children</a:t>
            </a:r>
          </a:p>
          <a:p>
            <a:r>
              <a:rPr lang="en-US" dirty="0" smtClean="0"/>
              <a:t>PAL= </a:t>
            </a:r>
            <a:r>
              <a:rPr lang="en-US" dirty="0" err="1" smtClean="0"/>
              <a:t>Playspace</a:t>
            </a:r>
            <a:r>
              <a:rPr lang="en-US" dirty="0" smtClean="0"/>
              <a:t> Activity Leader</a:t>
            </a:r>
          </a:p>
          <a:p>
            <a:r>
              <a:rPr lang="en-US" dirty="0" err="1" smtClean="0"/>
              <a:t>Playspaces</a:t>
            </a:r>
            <a:r>
              <a:rPr lang="en-US" dirty="0" smtClean="0"/>
              <a:t> have books, art supplies, and developmental toys.  </a:t>
            </a:r>
          </a:p>
          <a:p>
            <a:endParaRPr lang="en-US" dirty="0"/>
          </a:p>
        </p:txBody>
      </p:sp>
      <p:sp>
        <p:nvSpPr>
          <p:cNvPr id="3" name="Title 2"/>
          <p:cNvSpPr>
            <a:spLocks noGrp="1"/>
          </p:cNvSpPr>
          <p:nvPr>
            <p:ph type="title"/>
          </p:nvPr>
        </p:nvSpPr>
        <p:spPr/>
        <p:txBody>
          <a:bodyPr>
            <a:normAutofit/>
          </a:bodyPr>
          <a:lstStyle/>
          <a:p>
            <a:pPr algn="l"/>
            <a:r>
              <a:rPr lang="en-US" dirty="0" smtClean="0"/>
              <a:t>Volunteering:</a:t>
            </a:r>
            <a:endParaRPr lang="en-US" dirty="0"/>
          </a:p>
        </p:txBody>
      </p:sp>
      <p:pic>
        <p:nvPicPr>
          <p:cNvPr id="4" name="Picture 3"/>
          <p:cNvPicPr>
            <a:picLocks noChangeAspect="1"/>
          </p:cNvPicPr>
          <p:nvPr/>
        </p:nvPicPr>
        <p:blipFill>
          <a:blip r:embed="rId3"/>
          <a:stretch>
            <a:fillRect/>
          </a:stretch>
        </p:blipFill>
        <p:spPr>
          <a:xfrm>
            <a:off x="5087258" y="338328"/>
            <a:ext cx="3193142" cy="1743624"/>
          </a:xfrm>
          <a:prstGeom prst="rect">
            <a:avLst/>
          </a:prstGeom>
        </p:spPr>
      </p:pic>
    </p:spTree>
    <p:extLst>
      <p:ext uri="{BB962C8B-B14F-4D97-AF65-F5344CB8AC3E}">
        <p14:creationId xmlns:p14="http://schemas.microsoft.com/office/powerpoint/2010/main" val="26340126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2339219" cy="3450696"/>
          </a:xfrm>
        </p:spPr>
        <p:txBody>
          <a:bodyPr>
            <a:normAutofit fontScale="55000" lnSpcReduction="20000"/>
          </a:bodyPr>
          <a:lstStyle/>
          <a:p>
            <a:r>
              <a:rPr lang="en-US" dirty="0" smtClean="0"/>
              <a:t>Founded in 1986 by Williams College students.</a:t>
            </a:r>
          </a:p>
          <a:p>
            <a:r>
              <a:rPr lang="en-US" dirty="0" smtClean="0"/>
              <a:t>Serves free, nutritionally balanced, expertly prepared lunch Noon-1pm Mon.-Fri.  At the First Congregational Church in North Adams. </a:t>
            </a:r>
          </a:p>
          <a:p>
            <a:r>
              <a:rPr lang="en-US" dirty="0" smtClean="0"/>
              <a:t>Volunteers needed for 12-1:30 cleanup shift (lunch included). Transportation free via BRTA bus. </a:t>
            </a:r>
          </a:p>
          <a:p>
            <a:r>
              <a:rPr lang="en-US" dirty="0"/>
              <a:t>http://</a:t>
            </a:r>
            <a:r>
              <a:rPr lang="en-US" dirty="0" err="1"/>
              <a:t>www.youtube.com</a:t>
            </a:r>
            <a:r>
              <a:rPr lang="en-US" dirty="0"/>
              <a:t>/</a:t>
            </a:r>
            <a:r>
              <a:rPr lang="en-US" dirty="0" err="1"/>
              <a:t>watch?feature</a:t>
            </a:r>
            <a:r>
              <a:rPr lang="en-US" dirty="0"/>
              <a:t>=</a:t>
            </a:r>
            <a:r>
              <a:rPr lang="en-US" dirty="0" err="1"/>
              <a:t>player_embedded&amp;v</a:t>
            </a:r>
            <a:r>
              <a:rPr lang="en-US" dirty="0"/>
              <a:t>=PJ46_hm8xk8</a:t>
            </a:r>
          </a:p>
        </p:txBody>
      </p:sp>
      <p:sp>
        <p:nvSpPr>
          <p:cNvPr id="3" name="Title 2"/>
          <p:cNvSpPr>
            <a:spLocks noGrp="1"/>
          </p:cNvSpPr>
          <p:nvPr>
            <p:ph type="title"/>
          </p:nvPr>
        </p:nvSpPr>
        <p:spPr/>
        <p:txBody>
          <a:bodyPr>
            <a:normAutofit/>
          </a:bodyPr>
          <a:lstStyle/>
          <a:p>
            <a:pPr algn="l"/>
            <a:r>
              <a:rPr lang="en-US" dirty="0" smtClean="0"/>
              <a:t>Volunteering:</a:t>
            </a:r>
            <a:endParaRPr lang="en-US" dirty="0"/>
          </a:p>
        </p:txBody>
      </p:sp>
      <p:pic>
        <p:nvPicPr>
          <p:cNvPr id="4" name="Picture 3"/>
          <p:cNvPicPr>
            <a:picLocks noChangeAspect="1"/>
          </p:cNvPicPr>
          <p:nvPr/>
        </p:nvPicPr>
        <p:blipFill>
          <a:blip r:embed="rId2"/>
          <a:stretch>
            <a:fillRect/>
          </a:stretch>
        </p:blipFill>
        <p:spPr>
          <a:xfrm>
            <a:off x="4209143" y="211328"/>
            <a:ext cx="4789714" cy="1812471"/>
          </a:xfrm>
          <a:prstGeom prst="rect">
            <a:avLst/>
          </a:prstGeom>
        </p:spPr>
      </p:pic>
      <p:pic>
        <p:nvPicPr>
          <p:cNvPr id="6" name="Picture 5"/>
          <p:cNvPicPr>
            <a:picLocks noChangeAspect="1"/>
          </p:cNvPicPr>
          <p:nvPr/>
        </p:nvPicPr>
        <p:blipFill>
          <a:blip r:embed="rId3"/>
          <a:stretch>
            <a:fillRect/>
          </a:stretch>
        </p:blipFill>
        <p:spPr>
          <a:xfrm>
            <a:off x="4427314" y="2675467"/>
            <a:ext cx="4571543" cy="3028647"/>
          </a:xfrm>
          <a:prstGeom prst="rect">
            <a:avLst/>
          </a:prstGeom>
        </p:spPr>
      </p:pic>
    </p:spTree>
    <p:extLst>
      <p:ext uri="{BB962C8B-B14F-4D97-AF65-F5344CB8AC3E}">
        <p14:creationId xmlns:p14="http://schemas.microsoft.com/office/powerpoint/2010/main" val="161845288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effectLst>
                  <a:outerShdw blurRad="50800" dist="38100" dir="2700000" algn="tl">
                    <a:srgbClr val="000000">
                      <a:alpha val="40000"/>
                    </a:srgbClr>
                  </a:outerShdw>
                </a:effectLst>
              </a:rPr>
              <a:t>Benefit </a:t>
            </a:r>
            <a:r>
              <a:rPr lang="en-US" dirty="0">
                <a:effectLst>
                  <a:outerShdw blurRad="50800" dist="38100" dir="2700000" algn="tl">
                    <a:srgbClr val="000000">
                      <a:alpha val="40000"/>
                    </a:srgbClr>
                  </a:outerShdw>
                </a:effectLst>
              </a:rPr>
              <a:t>Concert for V-Day, with proceeds going towards Elizabeth Freeman Domestic Violence Center</a:t>
            </a:r>
            <a:endParaRPr lang="en-US" dirty="0"/>
          </a:p>
          <a:p>
            <a:r>
              <a:rPr lang="en-US" dirty="0">
                <a:effectLst>
                  <a:outerShdw blurRad="50800" dist="38100" dir="2700000" algn="tl">
                    <a:srgbClr val="000000">
                      <a:alpha val="40000"/>
                    </a:srgbClr>
                  </a:outerShdw>
                </a:effectLst>
              </a:rPr>
              <a:t>Great Day of Service </a:t>
            </a:r>
            <a:endParaRPr lang="en-US" dirty="0"/>
          </a:p>
          <a:p>
            <a:r>
              <a:rPr lang="en-US" dirty="0">
                <a:effectLst>
                  <a:outerShdw blurRad="50800" dist="38100" dir="2700000" algn="tl">
                    <a:srgbClr val="000000">
                      <a:alpha val="40000"/>
                    </a:srgbClr>
                  </a:outerShdw>
                </a:effectLst>
              </a:rPr>
              <a:t>Campus Forum/Speaker Bureau </a:t>
            </a:r>
            <a:endParaRPr lang="en-US" dirty="0"/>
          </a:p>
          <a:p>
            <a:r>
              <a:rPr lang="en-US" dirty="0">
                <a:effectLst>
                  <a:outerShdw blurRad="50800" dist="38100" dir="2700000" algn="tl">
                    <a:srgbClr val="000000">
                      <a:alpha val="40000"/>
                    </a:srgbClr>
                  </a:outerShdw>
                </a:effectLst>
              </a:rPr>
              <a:t>National Advocacy</a:t>
            </a:r>
            <a:endParaRPr lang="en-US" dirty="0"/>
          </a:p>
          <a:p>
            <a:r>
              <a:rPr lang="en-US" dirty="0">
                <a:effectLst>
                  <a:outerShdw blurRad="50800" dist="38100" dir="2700000" algn="tl">
                    <a:srgbClr val="000000">
                      <a:alpha val="40000"/>
                    </a:srgbClr>
                  </a:outerShdw>
                </a:effectLst>
              </a:rPr>
              <a:t>Holiday Food/Toy Drives</a:t>
            </a:r>
            <a:endParaRPr lang="en-US" dirty="0"/>
          </a:p>
          <a:p>
            <a:r>
              <a:rPr lang="en-US" dirty="0">
                <a:effectLst>
                  <a:outerShdw blurRad="50800" dist="38100" dir="2700000" algn="tl">
                    <a:srgbClr val="000000">
                      <a:alpha val="40000"/>
                    </a:srgbClr>
                  </a:outerShdw>
                </a:effectLst>
              </a:rPr>
              <a:t>!?!?!?!?!?!YOUR IDEAS!?!?!?!?!?!</a:t>
            </a:r>
            <a:endParaRPr lang="en-US" dirty="0"/>
          </a:p>
          <a:p>
            <a:endParaRPr lang="en-US" dirty="0"/>
          </a:p>
        </p:txBody>
      </p:sp>
      <p:sp>
        <p:nvSpPr>
          <p:cNvPr id="3" name="Title 2"/>
          <p:cNvSpPr>
            <a:spLocks noGrp="1"/>
          </p:cNvSpPr>
          <p:nvPr>
            <p:ph type="title"/>
          </p:nvPr>
        </p:nvSpPr>
        <p:spPr/>
        <p:txBody>
          <a:bodyPr/>
          <a:lstStyle/>
          <a:p>
            <a:r>
              <a:rPr lang="en-US" dirty="0">
                <a:effectLst>
                  <a:outerShdw blurRad="50800" dist="38100" dir="2700000" algn="tl">
                    <a:srgbClr val="000000">
                      <a:alpha val="40000"/>
                    </a:srgbClr>
                  </a:outerShdw>
                </a:effectLst>
              </a:rPr>
              <a:t>Possible Future </a:t>
            </a:r>
            <a:r>
              <a:rPr lang="en-US" dirty="0" smtClean="0">
                <a:effectLst>
                  <a:outerShdw blurRad="50800" dist="38100" dir="2700000" algn="tl">
                    <a:srgbClr val="000000">
                      <a:alpha val="40000"/>
                    </a:srgbClr>
                  </a:outerShdw>
                </a:effectLst>
              </a:rPr>
              <a:t>Projects</a:t>
            </a:r>
            <a:endParaRPr lang="en-US" dirty="0"/>
          </a:p>
        </p:txBody>
      </p:sp>
    </p:spTree>
    <p:extLst>
      <p:ext uri="{BB962C8B-B14F-4D97-AF65-F5344CB8AC3E}">
        <p14:creationId xmlns:p14="http://schemas.microsoft.com/office/powerpoint/2010/main" val="26201261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63447"/>
            <a:ext cx="7408333" cy="2253267"/>
          </a:xfrm>
        </p:spPr>
        <p:txBody>
          <a:bodyPr/>
          <a:lstStyle/>
          <a:p>
            <a:pPr marL="0" indent="0" algn="ctr">
              <a:buNone/>
            </a:pPr>
            <a:r>
              <a:rPr lang="en-US" dirty="0" smtClean="0"/>
              <a:t>WHO </a:t>
            </a:r>
            <a:r>
              <a:rPr lang="en-US" dirty="0"/>
              <a:t>is dedicated to raising campus awareness and enacting systemic change on the issue of homelessness, and factors contributing to homelessness, especially as they pertain to the local families of rural Massachusetts.</a:t>
            </a:r>
          </a:p>
          <a:p>
            <a:r>
              <a:rPr lang="en-US" dirty="0" smtClean="0"/>
              <a:t>Co-chairs: </a:t>
            </a:r>
            <a:r>
              <a:rPr lang="en-US" dirty="0" err="1" smtClean="0"/>
              <a:t>Nitza</a:t>
            </a:r>
            <a:r>
              <a:rPr lang="en-US" dirty="0" smtClean="0"/>
              <a:t> Solis (nms1) and Jingyi Liu (jl8)</a:t>
            </a:r>
            <a:endParaRPr lang="en-US" dirty="0"/>
          </a:p>
        </p:txBody>
      </p:sp>
      <p:sp>
        <p:nvSpPr>
          <p:cNvPr id="3" name="Title 2"/>
          <p:cNvSpPr>
            <a:spLocks noGrp="1"/>
          </p:cNvSpPr>
          <p:nvPr>
            <p:ph type="title"/>
          </p:nvPr>
        </p:nvSpPr>
        <p:spPr/>
        <p:txBody>
          <a:bodyPr/>
          <a:lstStyle/>
          <a:p>
            <a:r>
              <a:rPr lang="en-US" dirty="0" smtClean="0"/>
              <a:t>WHO Mission Statement</a:t>
            </a:r>
            <a:endParaRPr lang="en-US" dirty="0"/>
          </a:p>
        </p:txBody>
      </p:sp>
    </p:spTree>
    <p:extLst>
      <p:ext uri="{BB962C8B-B14F-4D97-AF65-F5344CB8AC3E}">
        <p14:creationId xmlns:p14="http://schemas.microsoft.com/office/powerpoint/2010/main" val="22147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182</TotalTime>
  <Words>468</Words>
  <Application>Microsoft Office PowerPoint</Application>
  <PresentationFormat>On-screen Show (4:3)</PresentationFormat>
  <Paragraphs>57</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Waveform</vt:lpstr>
      <vt:lpstr>Williams Homeless Outreach</vt:lpstr>
      <vt:lpstr>There is not one single cause that leads to homelessness </vt:lpstr>
      <vt:lpstr>National Demographics</vt:lpstr>
      <vt:lpstr>Local Demographics</vt:lpstr>
      <vt:lpstr>Berkshire County</vt:lpstr>
      <vt:lpstr>Volunteering:</vt:lpstr>
      <vt:lpstr>Volunteering:</vt:lpstr>
      <vt:lpstr>Possible Future Projects</vt:lpstr>
      <vt:lpstr>WHO Mission Statement</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Jingyi</dc:creator>
  <cp:lastModifiedBy>Williams College</cp:lastModifiedBy>
  <cp:revision>21</cp:revision>
  <dcterms:created xsi:type="dcterms:W3CDTF">2013-09-21T17:48:34Z</dcterms:created>
  <dcterms:modified xsi:type="dcterms:W3CDTF">2013-09-30T17:51:37Z</dcterms:modified>
</cp:coreProperties>
</file>